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5" autoAdjust="0"/>
    <p:restoredTop sz="94660"/>
  </p:normalViewPr>
  <p:slideViewPr>
    <p:cSldViewPr>
      <p:cViewPr varScale="1">
        <p:scale>
          <a:sx n="73" d="100"/>
          <a:sy n="73" d="100"/>
        </p:scale>
        <p:origin x="-120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65048CC-A1D2-496A-AE65-7384FDA8745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9112D06-3839-4A04-B52B-89B0E62916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688"/>
            <a:ext cx="9183029" cy="6373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874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85800"/>
            <a:ext cx="9229726" cy="598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/>
        </p:blipFill>
        <p:spPr bwMode="auto">
          <a:xfrm>
            <a:off x="6738029" y="62490"/>
            <a:ext cx="2405971" cy="222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6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10256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13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0"/>
          <a:stretch/>
        </p:blipFill>
        <p:spPr bwMode="auto">
          <a:xfrm>
            <a:off x="0" y="304800"/>
            <a:ext cx="9141507" cy="656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010400" cy="411162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Proposed Physical Layout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648200" y="838200"/>
            <a:ext cx="990600" cy="2286000"/>
            <a:chOff x="4648200" y="838200"/>
            <a:chExt cx="990600" cy="2286000"/>
          </a:xfrm>
        </p:grpSpPr>
        <p:pic>
          <p:nvPicPr>
            <p:cNvPr id="4" name="Picture 2" descr="http://4vector.com/i/free-vector-tombigel-green-router-clip-art_115553_Tombigel_Green_Router_clip_art_high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1143000"/>
              <a:ext cx="914400" cy="608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4648200" y="1676400"/>
              <a:ext cx="457200" cy="1447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876800" y="838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82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C : </a:t>
            </a:r>
            <a:r>
              <a:rPr lang="en-US" dirty="0" smtClean="0"/>
              <a:t>192.168.0.0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IP addressing scheme with </a:t>
            </a:r>
            <a:r>
              <a:rPr lang="en-US" dirty="0" err="1" smtClean="0"/>
              <a:t>Classful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ubnetting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4495800" cy="428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3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C : 192.168.0.0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IP addressing scheme using Classless </a:t>
            </a:r>
            <a:r>
              <a:rPr lang="en-US" dirty="0" err="1" smtClean="0"/>
              <a:t>Subnetting</a:t>
            </a:r>
            <a:r>
              <a:rPr lang="en-US" dirty="0" smtClean="0"/>
              <a:t> (VLSM)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5" b="5032"/>
          <a:stretch/>
        </p:blipFill>
        <p:spPr bwMode="auto">
          <a:xfrm>
            <a:off x="2332536" y="1981200"/>
            <a:ext cx="4447087" cy="420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13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581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Class C : </a:t>
            </a:r>
            <a:r>
              <a:rPr lang="en-US" b="1" dirty="0" smtClean="0"/>
              <a:t>192.168.0.0</a:t>
            </a:r>
            <a:endParaRPr lang="en-US" b="1" dirty="0"/>
          </a:p>
          <a:p>
            <a:endParaRPr lang="en-US" sz="2400" dirty="0" smtClean="0"/>
          </a:p>
          <a:p>
            <a:r>
              <a:rPr lang="en-US" sz="2400" dirty="0" smtClean="0"/>
              <a:t>(S1) – BR4 Router (Connects to R1):		</a:t>
            </a:r>
            <a:r>
              <a:rPr lang="en-US" sz="2400" b="1" dirty="0" smtClean="0"/>
              <a:t>192.168.0.0/25</a:t>
            </a:r>
          </a:p>
          <a:p>
            <a:pPr lvl="1"/>
            <a:r>
              <a:rPr lang="en-US" sz="2400" dirty="0" smtClean="0">
                <a:solidFill>
                  <a:srgbClr val="009900"/>
                </a:solidFill>
              </a:rPr>
              <a:t>126 Usable Host Addresses:- 192.168.0.0  to    192.168.0.127</a:t>
            </a:r>
          </a:p>
          <a:p>
            <a:r>
              <a:rPr lang="en-US" sz="2400" dirty="0" smtClean="0"/>
              <a:t>(S2) – Edge 2 Router (Stadium Company): 	</a:t>
            </a:r>
            <a:r>
              <a:rPr lang="en-US" sz="2400" b="1" dirty="0" smtClean="0"/>
              <a:t>192.168.0.128/26</a:t>
            </a:r>
          </a:p>
          <a:p>
            <a:pPr lvl="1"/>
            <a:r>
              <a:rPr lang="en-US" sz="2400" dirty="0" smtClean="0">
                <a:solidFill>
                  <a:srgbClr val="009900"/>
                </a:solidFill>
              </a:rPr>
              <a:t>62 Usable Host Addresses:-   192.168.0.128 to 192.168.0.191</a:t>
            </a:r>
          </a:p>
          <a:p>
            <a:r>
              <a:rPr lang="en-US" sz="2400" dirty="0" smtClean="0"/>
              <a:t>(S3) – FC-CPE-1 Router (Film Company):	</a:t>
            </a:r>
            <a:r>
              <a:rPr lang="en-US" sz="2400" b="1" dirty="0" smtClean="0"/>
              <a:t>192.168.0.192/27</a:t>
            </a:r>
          </a:p>
          <a:p>
            <a:pPr lvl="1"/>
            <a:r>
              <a:rPr lang="en-US" sz="2400" dirty="0" smtClean="0">
                <a:solidFill>
                  <a:srgbClr val="009900"/>
                </a:solidFill>
              </a:rPr>
              <a:t>30 </a:t>
            </a:r>
            <a:r>
              <a:rPr lang="en-US" sz="2400" dirty="0">
                <a:solidFill>
                  <a:srgbClr val="009900"/>
                </a:solidFill>
              </a:rPr>
              <a:t>Usable Host </a:t>
            </a:r>
            <a:r>
              <a:rPr lang="en-US" sz="2400" dirty="0" smtClean="0">
                <a:solidFill>
                  <a:srgbClr val="009900"/>
                </a:solidFill>
              </a:rPr>
              <a:t>Addresses</a:t>
            </a:r>
            <a:r>
              <a:rPr lang="en-US" sz="2400" dirty="0">
                <a:solidFill>
                  <a:srgbClr val="009900"/>
                </a:solidFill>
              </a:rPr>
              <a:t>:</a:t>
            </a:r>
            <a:r>
              <a:rPr lang="en-US" sz="2400" dirty="0" smtClean="0">
                <a:solidFill>
                  <a:srgbClr val="009900"/>
                </a:solidFill>
              </a:rPr>
              <a:t>-   192.168.0.192 to 192.168.0.223</a:t>
            </a:r>
          </a:p>
          <a:p>
            <a:r>
              <a:rPr lang="en-US" sz="2400" dirty="0" smtClean="0"/>
              <a:t>(S4) – Edge 2 Router (</a:t>
            </a:r>
            <a:r>
              <a:rPr lang="en-US" sz="2400" dirty="0"/>
              <a:t>F</a:t>
            </a:r>
            <a:r>
              <a:rPr lang="en-US" sz="2400" dirty="0" smtClean="0"/>
              <a:t>rame Relay):  	</a:t>
            </a:r>
            <a:r>
              <a:rPr lang="en-US" sz="2400" b="1" dirty="0" smtClean="0"/>
              <a:t>192.168.0.224/30</a:t>
            </a:r>
          </a:p>
          <a:p>
            <a:pPr lvl="1"/>
            <a:r>
              <a:rPr lang="en-US" sz="2400" dirty="0" smtClean="0">
                <a:solidFill>
                  <a:srgbClr val="009900"/>
                </a:solidFill>
              </a:rPr>
              <a:t>2 </a:t>
            </a:r>
            <a:r>
              <a:rPr lang="en-US" sz="2400" dirty="0">
                <a:solidFill>
                  <a:srgbClr val="009900"/>
                </a:solidFill>
              </a:rPr>
              <a:t>Usable Host </a:t>
            </a:r>
            <a:r>
              <a:rPr lang="en-US" sz="2400" dirty="0" smtClean="0">
                <a:solidFill>
                  <a:srgbClr val="009900"/>
                </a:solidFill>
              </a:rPr>
              <a:t>Addresses</a:t>
            </a:r>
            <a:r>
              <a:rPr lang="en-US" sz="2400" dirty="0">
                <a:solidFill>
                  <a:srgbClr val="009900"/>
                </a:solidFill>
              </a:rPr>
              <a:t>:</a:t>
            </a:r>
            <a:r>
              <a:rPr lang="en-US" sz="2400" dirty="0" smtClean="0">
                <a:solidFill>
                  <a:srgbClr val="009900"/>
                </a:solidFill>
              </a:rPr>
              <a:t>-     192.168.0.224 to 192.168.0.227</a:t>
            </a:r>
          </a:p>
          <a:p>
            <a:r>
              <a:rPr lang="en-US" sz="2400" dirty="0" smtClean="0"/>
              <a:t>(S5) – FC-CPE-1 Router (Connect to BR4): 	</a:t>
            </a:r>
            <a:r>
              <a:rPr lang="en-US" sz="2400" b="1" dirty="0" smtClean="0"/>
              <a:t>192.168.0.228/30</a:t>
            </a:r>
          </a:p>
          <a:p>
            <a:pPr lvl="1"/>
            <a:r>
              <a:rPr lang="en-US" sz="2400" dirty="0" smtClean="0">
                <a:solidFill>
                  <a:srgbClr val="009900"/>
                </a:solidFill>
              </a:rPr>
              <a:t>2 </a:t>
            </a:r>
            <a:r>
              <a:rPr lang="en-US" sz="2400" dirty="0">
                <a:solidFill>
                  <a:srgbClr val="009900"/>
                </a:solidFill>
              </a:rPr>
              <a:t>Usable Host </a:t>
            </a:r>
            <a:r>
              <a:rPr lang="en-US" sz="2400" dirty="0" smtClean="0">
                <a:solidFill>
                  <a:srgbClr val="009900"/>
                </a:solidFill>
              </a:rPr>
              <a:t>Addresses</a:t>
            </a:r>
            <a:r>
              <a:rPr lang="en-US" sz="2400" dirty="0">
                <a:solidFill>
                  <a:srgbClr val="009900"/>
                </a:solidFill>
              </a:rPr>
              <a:t>:</a:t>
            </a:r>
            <a:r>
              <a:rPr lang="en-US" sz="2400" dirty="0" smtClean="0">
                <a:solidFill>
                  <a:srgbClr val="009900"/>
                </a:solidFill>
              </a:rPr>
              <a:t>-     192.168.0.228 to 192.168.0.231</a:t>
            </a: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VLSM </a:t>
            </a:r>
            <a:r>
              <a:rPr lang="en-US" dirty="0" err="1" smtClean="0"/>
              <a:t>Subnetting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/>
        </p:blipFill>
        <p:spPr bwMode="auto">
          <a:xfrm>
            <a:off x="5819154" y="45720"/>
            <a:ext cx="3248646" cy="300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917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96838"/>
            <a:ext cx="9150350" cy="666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98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A: 10.10.0.0/24 – (For </a:t>
            </a:r>
            <a:r>
              <a:rPr lang="en-US" dirty="0" err="1" smtClean="0"/>
              <a:t>WiFi</a:t>
            </a:r>
            <a:r>
              <a:rPr lang="en-US" dirty="0" smtClean="0"/>
              <a:t> connection) </a:t>
            </a:r>
          </a:p>
          <a:p>
            <a:pPr lvl="1"/>
            <a:r>
              <a:rPr lang="en-US" dirty="0" smtClean="0"/>
              <a:t>Using a private type IP address to restrict user access to the company’s files for more security.</a:t>
            </a:r>
          </a:p>
          <a:p>
            <a:pPr lvl="1"/>
            <a:r>
              <a:rPr lang="en-US" dirty="0" smtClean="0"/>
              <a:t>253 </a:t>
            </a:r>
            <a:r>
              <a:rPr lang="en-US" dirty="0" err="1" smtClean="0"/>
              <a:t>reassignable</a:t>
            </a:r>
            <a:r>
              <a:rPr lang="en-US" dirty="0" smtClean="0"/>
              <a:t> host addresses</a:t>
            </a:r>
          </a:p>
          <a:p>
            <a:r>
              <a:rPr lang="en-US" dirty="0" smtClean="0"/>
              <a:t>Class B: 180.68.0.0/24 – (For DSL Internet)</a:t>
            </a:r>
          </a:p>
          <a:p>
            <a:pPr lvl="1"/>
            <a:r>
              <a:rPr lang="en-US" dirty="0" smtClean="0"/>
              <a:t>Using different IP address to </a:t>
            </a:r>
            <a:r>
              <a:rPr lang="en-US" dirty="0"/>
              <a:t>restrict </a:t>
            </a:r>
            <a:r>
              <a:rPr lang="en-US" dirty="0" smtClean="0"/>
              <a:t>access </a:t>
            </a:r>
            <a:r>
              <a:rPr lang="en-US" dirty="0"/>
              <a:t>to the company’s files for more security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253 </a:t>
            </a:r>
            <a:r>
              <a:rPr lang="en-US" dirty="0" err="1" smtClean="0"/>
              <a:t>reassignable</a:t>
            </a:r>
            <a:r>
              <a:rPr lang="en-US" dirty="0" smtClean="0"/>
              <a:t> host addresses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Outside User </a:t>
            </a:r>
            <a:r>
              <a:rPr lang="en-US" dirty="0"/>
              <a:t>A</a:t>
            </a:r>
            <a:r>
              <a:rPr lang="en-US" dirty="0" smtClean="0"/>
              <a:t>ccess (restricted) </a:t>
            </a:r>
            <a:br>
              <a:rPr lang="en-US" dirty="0" smtClean="0"/>
            </a:br>
            <a:r>
              <a:rPr lang="en-US" dirty="0" smtClean="0"/>
              <a:t>IP addressing scheme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88" y="112713"/>
            <a:ext cx="9375776" cy="663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93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247</TotalTime>
  <Words>111</Words>
  <Application>Microsoft Office PowerPoint</Application>
  <PresentationFormat>On-screen Show (4:3)</PresentationFormat>
  <Paragraphs>26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Concourse</vt:lpstr>
      <vt:lpstr>PowerPoint Presentation</vt:lpstr>
      <vt:lpstr>PowerPoint Presentation</vt:lpstr>
      <vt:lpstr>Proposed Physical Layout</vt:lpstr>
      <vt:lpstr>IP addressing scheme with Classful Subnetting</vt:lpstr>
      <vt:lpstr>IP addressing scheme using Classless Subnetting (VLSM)</vt:lpstr>
      <vt:lpstr>VLSM Subnetting</vt:lpstr>
      <vt:lpstr>PowerPoint Presentation</vt:lpstr>
      <vt:lpstr>Outside User Access (restricted)  IP addressing scheme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21</cp:revision>
  <dcterms:created xsi:type="dcterms:W3CDTF">2014-05-01T20:17:46Z</dcterms:created>
  <dcterms:modified xsi:type="dcterms:W3CDTF">2014-05-02T19:04:28Z</dcterms:modified>
</cp:coreProperties>
</file>